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66" r:id="rId7"/>
    <p:sldId id="272" r:id="rId8"/>
    <p:sldId id="269" r:id="rId9"/>
    <p:sldId id="270" r:id="rId10"/>
    <p:sldId id="273" r:id="rId11"/>
    <p:sldId id="267" r:id="rId12"/>
    <p:sldId id="276" r:id="rId13"/>
    <p:sldId id="265" r:id="rId14"/>
    <p:sldId id="275" r:id="rId15"/>
    <p:sldId id="274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2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43120" y="1594440"/>
            <a:ext cx="5657760" cy="107964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242440" y="2880360"/>
            <a:ext cx="4659120" cy="128556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7567200" y="4783320"/>
            <a:ext cx="173880" cy="1807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10000"/>
              </a:lnSpc>
            </a:pPr>
            <a:fld id="{BF08B88E-6CEB-4F19-BB66-D2372397A772}" type="slidenum">
              <a:rPr lang="en-US" sz="1200" b="0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69840"/>
            <a:ext cx="8229240" cy="113004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94308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7466040" y="4757760"/>
            <a:ext cx="306000" cy="291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4572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9144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13716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18288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22860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27432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32004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36576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4A0B739A-394E-4247-AC0F-0274CA99C4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244440" y="70920"/>
            <a:ext cx="8520120" cy="70632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83" name="Google Shape;24;p5"/>
          <p:cNvPicPr/>
          <p:nvPr/>
        </p:nvPicPr>
        <p:blipFill>
          <a:blip r:embed="rId15"/>
          <a:stretch/>
        </p:blipFill>
        <p:spPr>
          <a:xfrm>
            <a:off x="3962520" y="805680"/>
            <a:ext cx="1218960" cy="37800"/>
          </a:xfrm>
          <a:prstGeom prst="rect">
            <a:avLst/>
          </a:prstGeom>
          <a:ln>
            <a:noFill/>
          </a:ln>
        </p:spPr>
      </p:pic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38640" y="1109520"/>
            <a:ext cx="7963920" cy="317916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factory.com/net/design-patterns" TargetMode="External"/><Relationship Id="rId2" Type="http://schemas.openxmlformats.org/officeDocument/2006/relationships/hyperlink" Target="http://www.w3sdesign.com/GoF_Design_Patterns_Reference0100.pdf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github.com/svdcretu/designPatterns/tree/master/Structural" TargetMode="External"/><Relationship Id="rId4" Type="http://schemas.openxmlformats.org/officeDocument/2006/relationships/hyperlink" Target="https://gitlab.softvision.ro/enterprise.net/design-patterns/adapt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Google Shape;91;p20"/>
          <p:cNvPicPr/>
          <p:nvPr/>
        </p:nvPicPr>
        <p:blipFill>
          <a:blip r:embed="rId2"/>
          <a:srcRect l="2505" r="15061"/>
          <a:stretch/>
        </p:blipFill>
        <p:spPr>
          <a:xfrm>
            <a:off x="0" y="0"/>
            <a:ext cx="3349080" cy="270864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92;p20"/>
          <p:cNvPicPr/>
          <p:nvPr/>
        </p:nvPicPr>
        <p:blipFill>
          <a:blip r:embed="rId3"/>
          <a:stretch/>
        </p:blipFill>
        <p:spPr>
          <a:xfrm>
            <a:off x="7781040" y="4714200"/>
            <a:ext cx="948960" cy="154800"/>
          </a:xfrm>
          <a:prstGeom prst="rect">
            <a:avLst/>
          </a:prstGeom>
          <a:ln>
            <a:noFill/>
          </a:ln>
        </p:spPr>
      </p:pic>
      <p:pic>
        <p:nvPicPr>
          <p:cNvPr id="249" name="Google Shape;93;p20"/>
          <p:cNvPicPr/>
          <p:nvPr/>
        </p:nvPicPr>
        <p:blipFill>
          <a:blip r:embed="rId4"/>
          <a:srcRect l="2617" r="7128"/>
          <a:stretch/>
        </p:blipFill>
        <p:spPr>
          <a:xfrm>
            <a:off x="5853600" y="0"/>
            <a:ext cx="3290040" cy="2433960"/>
          </a:xfrm>
          <a:prstGeom prst="rect">
            <a:avLst/>
          </a:prstGeom>
          <a:ln>
            <a:noFill/>
          </a:ln>
        </p:spPr>
      </p:pic>
      <p:pic>
        <p:nvPicPr>
          <p:cNvPr id="250" name="Google Shape;94;p20"/>
          <p:cNvPicPr/>
          <p:nvPr/>
        </p:nvPicPr>
        <p:blipFill>
          <a:blip r:embed="rId5"/>
          <a:srcRect l="7149" r="14635"/>
          <a:stretch/>
        </p:blipFill>
        <p:spPr>
          <a:xfrm>
            <a:off x="2794680" y="2434680"/>
            <a:ext cx="3177720" cy="2708640"/>
          </a:xfrm>
          <a:prstGeom prst="rect">
            <a:avLst/>
          </a:prstGeom>
          <a:ln>
            <a:noFill/>
          </a:ln>
        </p:spPr>
      </p:pic>
      <p:pic>
        <p:nvPicPr>
          <p:cNvPr id="251" name="Google Shape;95;p20"/>
          <p:cNvPicPr/>
          <p:nvPr/>
        </p:nvPicPr>
        <p:blipFill>
          <a:blip r:embed="rId6"/>
          <a:srcRect l="7171" r="7453"/>
          <a:stretch/>
        </p:blipFill>
        <p:spPr>
          <a:xfrm flipH="1">
            <a:off x="2856600" y="0"/>
            <a:ext cx="3117240" cy="243396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96;p20"/>
          <p:cNvPicPr/>
          <p:nvPr/>
        </p:nvPicPr>
        <p:blipFill>
          <a:blip r:embed="rId7"/>
          <a:srcRect l="27129" b="6782"/>
          <a:stretch/>
        </p:blipFill>
        <p:spPr>
          <a:xfrm>
            <a:off x="5965920" y="2434680"/>
            <a:ext cx="3177720" cy="270864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97;p20"/>
          <p:cNvPicPr/>
          <p:nvPr/>
        </p:nvPicPr>
        <p:blipFill>
          <a:blip r:embed="rId8"/>
          <a:srcRect r="29755"/>
          <a:stretch/>
        </p:blipFill>
        <p:spPr>
          <a:xfrm>
            <a:off x="0" y="2434680"/>
            <a:ext cx="2855880" cy="2708640"/>
          </a:xfrm>
          <a:prstGeom prst="rect">
            <a:avLst/>
          </a:prstGeom>
          <a:ln>
            <a:noFill/>
          </a:ln>
        </p:spPr>
      </p:pic>
      <p:grpSp>
        <p:nvGrpSpPr>
          <p:cNvPr id="254" name="Group 3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sp>
          <p:nvSpPr>
            <p:cNvPr id="255" name="CustomShape 4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0000">
                <a:alpha val="28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5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2671">
                <a:alpha val="23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7" name="CustomShape 6"/>
          <p:cNvSpPr/>
          <p:nvPr/>
        </p:nvSpPr>
        <p:spPr>
          <a:xfrm>
            <a:off x="3413880" y="3121920"/>
            <a:ext cx="2480760" cy="2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120" tIns="33120" rIns="33120" bIns="3312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Helvetica Neue Light"/>
                <a:ea typeface="Helvetica Neue Light"/>
              </a:rPr>
              <a:t>DIGITAL. INNOVATION. SCALE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7"/>
          <p:cNvSpPr/>
          <p:nvPr/>
        </p:nvSpPr>
        <p:spPr>
          <a:xfrm>
            <a:off x="0" y="1869840"/>
            <a:ext cx="9308520" cy="1196280"/>
          </a:xfrm>
          <a:prstGeom prst="rect">
            <a:avLst/>
          </a:prstGeom>
          <a:solidFill>
            <a:srgbClr val="EEEEEE">
              <a:alpha val="7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9" name="Picture 258"/>
          <p:cNvPicPr/>
          <p:nvPr/>
        </p:nvPicPr>
        <p:blipFill>
          <a:blip r:embed="rId9"/>
          <a:stretch/>
        </p:blipFill>
        <p:spPr>
          <a:xfrm>
            <a:off x="2962080" y="2022120"/>
            <a:ext cx="2891520" cy="81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Disadvantages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1400" b="1" spc="-1" dirty="0">
                <a:solidFill>
                  <a:srgbClr val="000000"/>
                </a:solidFill>
              </a:rPr>
              <a:t>Disadvantages</a:t>
            </a:r>
          </a:p>
          <a:p>
            <a:endParaRPr lang="en-US" sz="1400" b="1" spc="-1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spc="-1" dirty="0">
                <a:solidFill>
                  <a:srgbClr val="000000"/>
                </a:solidFill>
              </a:rPr>
              <a:t>Have a direct dependency from legacy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Is rigid</a:t>
            </a:r>
            <a:r>
              <a:rPr lang="en-US" sz="1400" spc="-1" dirty="0">
                <a:solidFill>
                  <a:srgbClr val="000000"/>
                </a:solidFill>
                <a:latin typeface="Arial"/>
              </a:rPr>
              <a:t>, because we inject a specific object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10819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we need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1400" spc="-1" dirty="0">
                <a:solidFill>
                  <a:srgbClr val="000000"/>
                </a:solidFill>
                <a:latin typeface="Arial"/>
              </a:rPr>
              <a:t>Participants</a:t>
            </a:r>
          </a:p>
          <a:p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 err="1">
                <a:solidFill>
                  <a:srgbClr val="000000"/>
                </a:solidFill>
                <a:latin typeface="Arial"/>
              </a:rPr>
              <a:t>Adaptee</a:t>
            </a: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 – the class that we want to reuse </a:t>
            </a:r>
          </a:p>
          <a:p>
            <a:pPr lvl="1"/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Target – The target interface</a:t>
            </a:r>
          </a:p>
          <a:p>
            <a:pPr lvl="1"/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Adapter – Implements the target and uses the </a:t>
            </a:r>
            <a:r>
              <a:rPr lang="en-US" sz="1400" spc="-1" dirty="0" err="1">
                <a:solidFill>
                  <a:srgbClr val="000000"/>
                </a:solidFill>
                <a:latin typeface="Arial"/>
              </a:rPr>
              <a:t>adaptee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Client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3276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Questions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92558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References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GOF – </a:t>
            </a:r>
            <a:r>
              <a:rPr lang="en-US" sz="1400" spc="-1" dirty="0">
                <a:solidFill>
                  <a:srgbClr val="000000"/>
                </a:solidFill>
              </a:rPr>
              <a:t>Design Patterns - </a:t>
            </a:r>
            <a:r>
              <a:rPr lang="en-US" sz="1400" spc="-1" dirty="0">
                <a:solidFill>
                  <a:srgbClr val="000000"/>
                </a:solidFill>
                <a:hlinkClick r:id="rId2"/>
              </a:rPr>
              <a:t>http://www.w3sdesign.com/GoF_Design_Patterns_Reference0100.pdf</a:t>
            </a: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 err="1">
                <a:solidFill>
                  <a:srgbClr val="000000"/>
                </a:solidFill>
                <a:latin typeface="Arial"/>
              </a:rPr>
              <a:t>Dotfactory</a:t>
            </a: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 - </a:t>
            </a:r>
            <a:r>
              <a:rPr lang="en-US" sz="1400" spc="-1" dirty="0">
                <a:solidFill>
                  <a:srgbClr val="000000"/>
                </a:solidFill>
                <a:hlinkClick r:id="rId3"/>
              </a:rPr>
              <a:t>https://www.dofactory.com/net/design-patterns</a:t>
            </a: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Code example - </a:t>
            </a:r>
            <a:r>
              <a:rPr lang="en-US" sz="1400" spc="-1" dirty="0">
                <a:solidFill>
                  <a:srgbClr val="000000"/>
                </a:solidFill>
                <a:hlinkClick r:id="rId4"/>
              </a:rPr>
              <a:t>https://gitlab.softvision.ro/enterprise.net/design-patterns/adapter</a:t>
            </a:r>
            <a:r>
              <a:rPr lang="en-US" sz="1400" spc="-1" dirty="0">
                <a:solidFill>
                  <a:srgbClr val="00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hlinkClick r:id="rId5"/>
              </a:rPr>
              <a:t>https://github.com/svdcretu/designPatterns/tree/</a:t>
            </a:r>
            <a:r>
              <a:rPr lang="en-US" sz="1400" spc="-1">
                <a:solidFill>
                  <a:srgbClr val="000000"/>
                </a:solidFill>
                <a:hlinkClick r:id="rId5"/>
              </a:rPr>
              <a:t>master/Structural</a:t>
            </a:r>
            <a:endParaRPr lang="en-US" sz="1400" spc="-1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77092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764160" y="1670760"/>
            <a:ext cx="5117040" cy="295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50000"/>
              </a:lnSpc>
            </a:pPr>
            <a:endParaRPr lang="en-US" sz="1800" b="0" strike="noStrike" spc="-1" dirty="0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●"/>
            </a:pPr>
            <a:r>
              <a:rPr lang="en-US" sz="1400" spc="-1" dirty="0">
                <a:solidFill>
                  <a:srgbClr val="182B3F"/>
                </a:solidFill>
                <a:latin typeface="Nunito Sans"/>
              </a:rPr>
              <a:t>Adapter Design Pattern</a:t>
            </a:r>
            <a:endParaRPr lang="en-US" sz="1400" b="0" strike="noStrike" spc="-1" dirty="0">
              <a:latin typeface="Arial"/>
            </a:endParaRP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What is Adapter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When to use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Examples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spc="-1" dirty="0">
                <a:solidFill>
                  <a:srgbClr val="182B3F"/>
                </a:solidFill>
                <a:latin typeface="Nunito Sans"/>
                <a:ea typeface="Nunito Sans"/>
              </a:rPr>
              <a:t>+/-</a:t>
            </a:r>
            <a:endParaRPr lang="en-US" sz="1400" b="0" strike="noStrike" spc="-1" dirty="0">
              <a:solidFill>
                <a:srgbClr val="182B3F"/>
              </a:solidFill>
              <a:latin typeface="Nunito Sans"/>
              <a:ea typeface="Nunito Sans"/>
            </a:endParaRP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spc="-1" dirty="0">
                <a:solidFill>
                  <a:srgbClr val="182B3F"/>
                </a:solidFill>
                <a:latin typeface="Nunito Sans"/>
                <a:ea typeface="Nunito Sans"/>
              </a:rPr>
              <a:t>What we need</a:t>
            </a:r>
            <a:endParaRPr lang="en-US" sz="1400" b="0" strike="noStrike" spc="-1" dirty="0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●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Questions and answers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3868560" y="565560"/>
            <a:ext cx="2668680" cy="108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0240" tIns="30240" rIns="30240" bIns="30240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1A2E3E"/>
                </a:solidFill>
                <a:latin typeface="Nunito Sans ExtraBold"/>
                <a:ea typeface="Nunito Sans ExtraBold"/>
              </a:rPr>
              <a:t>Agenda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 rot="16200000">
            <a:off x="-823320" y="823680"/>
            <a:ext cx="5135760" cy="3488760"/>
          </a:xfrm>
          <a:prstGeom prst="rect">
            <a:avLst/>
          </a:prstGeom>
          <a:solidFill>
            <a:srgbClr val="172B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3" name="Google Shape;111;p21"/>
          <p:cNvPicPr/>
          <p:nvPr/>
        </p:nvPicPr>
        <p:blipFill>
          <a:blip r:embed="rId2"/>
          <a:srcRect l="17397" r="37823"/>
          <a:stretch/>
        </p:blipFill>
        <p:spPr>
          <a:xfrm>
            <a:off x="0" y="3600"/>
            <a:ext cx="3488760" cy="5135760"/>
          </a:xfrm>
          <a:prstGeom prst="rect">
            <a:avLst/>
          </a:prstGeom>
          <a:ln>
            <a:noFill/>
          </a:ln>
        </p:spPr>
      </p:pic>
      <p:pic>
        <p:nvPicPr>
          <p:cNvPr id="264" name="Google Shape;112;p21"/>
          <p:cNvPicPr/>
          <p:nvPr/>
        </p:nvPicPr>
        <p:blipFill>
          <a:blip r:embed="rId3"/>
          <a:stretch/>
        </p:blipFill>
        <p:spPr>
          <a:xfrm>
            <a:off x="3489120" y="1496880"/>
            <a:ext cx="2437920" cy="3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is Adapter Design Pattern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Structural Design Pattern</a:t>
            </a:r>
          </a:p>
          <a:p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Convert the interface of a class into another interface clients expect.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Adapter lets classes work together that couldn't otherwise because of incompatible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How can a class be reused that has not the interface clients require?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How can classes work together that have incompatible interfaces?</a:t>
            </a:r>
          </a:p>
          <a:p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Convert the interface of a class into another interface clients expect.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Define a separate Adapter class that converts the interface of a class (</a:t>
            </a:r>
            <a:r>
              <a:rPr lang="en-US" sz="1400" spc="-1" dirty="0" err="1">
                <a:solidFill>
                  <a:srgbClr val="000000"/>
                </a:solidFill>
              </a:rPr>
              <a:t>Adaptee</a:t>
            </a:r>
            <a:r>
              <a:rPr lang="en-US" sz="1400" spc="-1" dirty="0">
                <a:solidFill>
                  <a:srgbClr val="000000"/>
                </a:solidFill>
              </a:rPr>
              <a:t>) into another interface (Target) clients require.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Clients that require a Target interface can work through an Adapter to work with classes that have an incompatible (not the Target)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57237-EA2C-49BB-9752-EB3FFA604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4" y="356571"/>
            <a:ext cx="8794411" cy="36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808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6AE8F-F0B7-43F4-896B-46DE71C5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48100" cy="3190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61757D-73EF-4715-8966-B3106E1C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40" y="244305"/>
            <a:ext cx="4819650" cy="441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9AEAA-32CA-4279-8613-BB3D5F350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0875"/>
            <a:ext cx="30765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19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21D16-E54D-434F-A5BF-6859ABBF4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" y="279206"/>
            <a:ext cx="8451273" cy="43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37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56CA5-A40F-468A-A50B-0E6BC881A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852"/>
            <a:ext cx="4153190" cy="3190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E9935-4CF4-49AA-8618-7349F9A04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90" y="0"/>
            <a:ext cx="49908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928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F4699-66C3-4C71-B4D6-B8F1ADB53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1738312"/>
            <a:ext cx="54197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767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Advantages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934664"/>
            <a:ext cx="7907040" cy="3870941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1400" b="1" spc="-1" dirty="0">
                <a:solidFill>
                  <a:srgbClr val="000000"/>
                </a:solidFill>
              </a:rPr>
              <a:t>Advantages</a:t>
            </a:r>
          </a:p>
          <a:p>
            <a:endParaRPr lang="en-US" sz="1400" b="1" spc="-1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Supports reusing existing functionality.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Often an already existing reusable object can not be reused only because its interface does not match the interface a client depends on.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By working through an adapter, clients can reuse existing objects that provide the needed functionality but not the needed interface.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 Object adapter is more flexible than class adapter.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The class adapter implements a Target interface in terms of (by inheriting from) an </a:t>
            </a:r>
            <a:r>
              <a:rPr lang="en-US" sz="1400" spc="-1" dirty="0" err="1">
                <a:solidFill>
                  <a:srgbClr val="000000"/>
                </a:solidFill>
              </a:rPr>
              <a:t>Adaptee</a:t>
            </a:r>
            <a:r>
              <a:rPr lang="en-US" sz="1400" spc="-1" dirty="0">
                <a:solidFill>
                  <a:srgbClr val="000000"/>
                </a:solidFill>
              </a:rPr>
              <a:t> class.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This commits the class adapter to an </a:t>
            </a:r>
            <a:r>
              <a:rPr lang="en-US" sz="1400" spc="-1" dirty="0" err="1">
                <a:solidFill>
                  <a:srgbClr val="000000"/>
                </a:solidFill>
              </a:rPr>
              <a:t>Adaptee</a:t>
            </a:r>
            <a:r>
              <a:rPr lang="en-US" sz="1400" spc="-1" dirty="0">
                <a:solidFill>
                  <a:srgbClr val="000000"/>
                </a:solidFill>
              </a:rPr>
              <a:t> class at compile-time and wouldn't work for other </a:t>
            </a:r>
            <a:r>
              <a:rPr lang="en-US" sz="1400" spc="-1" dirty="0" err="1">
                <a:solidFill>
                  <a:srgbClr val="000000"/>
                </a:solidFill>
              </a:rPr>
              <a:t>Adaptee</a:t>
            </a:r>
            <a:r>
              <a:rPr lang="en-US" sz="1400" spc="-1" dirty="0">
                <a:solidFill>
                  <a:srgbClr val="000000"/>
                </a:solidFill>
              </a:rPr>
              <a:t> classes.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Furthermore, if the </a:t>
            </a:r>
            <a:r>
              <a:rPr lang="en-US" sz="1400" spc="-1" dirty="0" err="1">
                <a:solidFill>
                  <a:srgbClr val="000000"/>
                </a:solidFill>
              </a:rPr>
              <a:t>Adaptee</a:t>
            </a:r>
            <a:r>
              <a:rPr lang="en-US" sz="1400" spc="-1" dirty="0">
                <a:solidFill>
                  <a:srgbClr val="000000"/>
                </a:solidFill>
              </a:rPr>
              <a:t> implementation classes belong to an other application, they are usually hidden and can't be accessed.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The object adapter, on the other hand, implements a Target interface in terms of (by delegating to) an </a:t>
            </a:r>
            <a:r>
              <a:rPr lang="en-US" sz="1400" spc="-1" dirty="0" err="1">
                <a:solidFill>
                  <a:srgbClr val="000000"/>
                </a:solidFill>
              </a:rPr>
              <a:t>Adaptee</a:t>
            </a:r>
            <a:r>
              <a:rPr lang="en-US" sz="1400" spc="-1" dirty="0">
                <a:solidFill>
                  <a:srgbClr val="000000"/>
                </a:solidFill>
              </a:rPr>
              <a:t> object at run-time (independently from </a:t>
            </a:r>
            <a:r>
              <a:rPr lang="en-US" sz="1400" spc="-1" dirty="0" err="1">
                <a:solidFill>
                  <a:srgbClr val="000000"/>
                </a:solidFill>
              </a:rPr>
              <a:t>Adaptee</a:t>
            </a:r>
            <a:r>
              <a:rPr lang="en-US" sz="1400" spc="-1" dirty="0">
                <a:solidFill>
                  <a:srgbClr val="000000"/>
                </a:solidFill>
              </a:rPr>
              <a:t> implementation classes).</a:t>
            </a:r>
          </a:p>
        </p:txBody>
      </p:sp>
    </p:spTree>
    <p:extLst>
      <p:ext uri="{BB962C8B-B14F-4D97-AF65-F5344CB8AC3E}">
        <p14:creationId xmlns:p14="http://schemas.microsoft.com/office/powerpoint/2010/main" val="910413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419</Words>
  <Application>Microsoft Office PowerPoint</Application>
  <PresentationFormat>On-screen Show (16:9)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DejaVu Sans</vt:lpstr>
      <vt:lpstr>Helvetica Neue</vt:lpstr>
      <vt:lpstr>Helvetica Neue Light</vt:lpstr>
      <vt:lpstr>Nunito Sans</vt:lpstr>
      <vt:lpstr>Nunito Sans ExtraBold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Dragos Cretu</dc:creator>
  <cp:lastModifiedBy>Dragos Cretu</cp:lastModifiedBy>
  <cp:revision>31</cp:revision>
  <dcterms:created xsi:type="dcterms:W3CDTF">2019-02-11T15:28:55Z</dcterms:created>
  <dcterms:modified xsi:type="dcterms:W3CDTF">2019-03-19T08:47:11Z</dcterms:modified>
</cp:coreProperties>
</file>